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 Bold" charset="1" panose="00000800000000000000"/>
      <p:regular r:id="rId20"/>
    </p:embeddedFont>
    <p:embeddedFont>
      <p:font typeface="Open Sans" charset="1" panose="00000000000000000000"/>
      <p:regular r:id="rId21"/>
    </p:embeddedFont>
    <p:embeddedFont>
      <p:font typeface="Lato" charset="1" panose="020F0502020204030203"/>
      <p:regular r:id="rId22"/>
    </p:embeddedFont>
    <p:embeddedFont>
      <p:font typeface="Lato Bold" charset="1" panose="020F0502020204030203"/>
      <p:regular r:id="rId23"/>
    </p:embeddedFont>
    <p:embeddedFont>
      <p:font typeface="Open Sans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43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13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4.jpe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0687" y="1403469"/>
            <a:ext cx="18224825" cy="17085773"/>
          </a:xfrm>
          <a:custGeom>
            <a:avLst/>
            <a:gdLst/>
            <a:ahLst/>
            <a:cxnLst/>
            <a:rect r="r" b="b" t="t" l="l"/>
            <a:pathLst>
              <a:path h="17085773" w="18224825">
                <a:moveTo>
                  <a:pt x="0" y="0"/>
                </a:moveTo>
                <a:lnTo>
                  <a:pt x="18224825" y="0"/>
                </a:lnTo>
                <a:lnTo>
                  <a:pt x="18224825" y="17085773"/>
                </a:lnTo>
                <a:lnTo>
                  <a:pt x="0" y="1708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630888">
            <a:off x="9399301" y="3107478"/>
            <a:ext cx="13491243" cy="13215797"/>
          </a:xfrm>
          <a:custGeom>
            <a:avLst/>
            <a:gdLst/>
            <a:ahLst/>
            <a:cxnLst/>
            <a:rect r="r" b="b" t="t" l="l"/>
            <a:pathLst>
              <a:path h="13215797" w="13491243">
                <a:moveTo>
                  <a:pt x="0" y="13215797"/>
                </a:moveTo>
                <a:lnTo>
                  <a:pt x="13491243" y="13215797"/>
                </a:lnTo>
                <a:lnTo>
                  <a:pt x="13491243" y="0"/>
                </a:lnTo>
                <a:lnTo>
                  <a:pt x="0" y="0"/>
                </a:lnTo>
                <a:lnTo>
                  <a:pt x="0" y="13215797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630888">
            <a:off x="-4436075" y="182376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224582"/>
            <a:ext cx="9422371" cy="1996466"/>
            <a:chOff x="0" y="0"/>
            <a:chExt cx="2481612" cy="525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81612" cy="525818"/>
            </a:xfrm>
            <a:custGeom>
              <a:avLst/>
              <a:gdLst/>
              <a:ahLst/>
              <a:cxnLst/>
              <a:rect r="r" b="b" t="t" l="l"/>
              <a:pathLst>
                <a:path h="525818" w="2481612">
                  <a:moveTo>
                    <a:pt x="0" y="0"/>
                  </a:moveTo>
                  <a:lnTo>
                    <a:pt x="2481612" y="0"/>
                  </a:lnTo>
                  <a:lnTo>
                    <a:pt x="2481612" y="525818"/>
                  </a:lnTo>
                  <a:lnTo>
                    <a:pt x="0" y="525818"/>
                  </a:lnTo>
                  <a:close/>
                </a:path>
              </a:pathLst>
            </a:custGeom>
            <a:gradFill rotWithShape="true">
              <a:gsLst>
                <a:gs pos="0">
                  <a:srgbClr val="B656A4">
                    <a:alpha val="100000"/>
                  </a:srgbClr>
                </a:gs>
                <a:gs pos="100000">
                  <a:srgbClr val="22054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81612" cy="573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061461" y="2915326"/>
            <a:ext cx="11607268" cy="17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56"/>
              </a:lnSpc>
            </a:pPr>
            <a:r>
              <a:rPr lang="en-US" b="true" sz="60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UPDATING SINGLE-SOURCE SHORTEST PATHS 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5821" y="4699399"/>
            <a:ext cx="10682909" cy="173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59"/>
              </a:lnSpc>
            </a:pPr>
            <a:r>
              <a:rPr lang="en-US" b="true" sz="609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LARGE-SCALE DYNAMIC NETWORKS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9163" y="7630438"/>
            <a:ext cx="8040202" cy="1060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70"/>
              </a:lnSpc>
              <a:spcBef>
                <a:spcPct val="0"/>
              </a:spcBef>
            </a:pPr>
            <a:r>
              <a:rPr lang="en-US" sz="2540">
                <a:solidFill>
                  <a:srgbClr val="FFFFFF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 novel parallel algorithmic framework for updating the SSSP in large-scale dynamic networks.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6117" y="480584"/>
            <a:ext cx="2469423" cy="99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440">
                <a:solidFill>
                  <a:srgbClr val="FFFFFF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Haqeeq Ruman</a:t>
            </a:r>
          </a:p>
          <a:p>
            <a:pPr algn="ctr" marL="0" indent="0" lvl="0">
              <a:lnSpc>
                <a:spcPts val="4198"/>
              </a:lnSpc>
              <a:spcBef>
                <a:spcPct val="0"/>
              </a:spcBef>
            </a:pPr>
            <a:r>
              <a:rPr lang="en-US" sz="2440">
                <a:solidFill>
                  <a:srgbClr val="FFFFFF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22i-0917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89841" y="480892"/>
            <a:ext cx="2469423" cy="99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440">
                <a:solidFill>
                  <a:srgbClr val="FFFFFF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Haniya Sajjad</a:t>
            </a:r>
          </a:p>
          <a:p>
            <a:pPr algn="ctr" marL="0" indent="0" lvl="0">
              <a:lnSpc>
                <a:spcPts val="4198"/>
              </a:lnSpc>
              <a:spcBef>
                <a:spcPct val="0"/>
              </a:spcBef>
            </a:pPr>
            <a:r>
              <a:rPr lang="en-US" sz="2440">
                <a:solidFill>
                  <a:srgbClr val="FFFFFF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22i-1081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81936" y="480892"/>
            <a:ext cx="2469423" cy="99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440">
                <a:solidFill>
                  <a:srgbClr val="FFFFFF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Kashf Khan</a:t>
            </a:r>
          </a:p>
          <a:p>
            <a:pPr algn="ctr" marL="0" indent="0" lvl="0">
              <a:lnSpc>
                <a:spcPts val="4198"/>
              </a:lnSpc>
              <a:spcBef>
                <a:spcPct val="0"/>
              </a:spcBef>
            </a:pPr>
            <a:r>
              <a:rPr lang="en-US" sz="2440">
                <a:solidFill>
                  <a:srgbClr val="FFFFFF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22i-0793</a:t>
            </a:r>
          </a:p>
        </p:txBody>
      </p:sp>
      <p:sp>
        <p:nvSpPr>
          <p:cNvPr name="AutoShape 17" id="17"/>
          <p:cNvSpPr/>
          <p:nvPr/>
        </p:nvSpPr>
        <p:spPr>
          <a:xfrm>
            <a:off x="5476864" y="504026"/>
            <a:ext cx="0" cy="10492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3124392" y="504026"/>
            <a:ext cx="0" cy="10492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630888">
            <a:off x="12646638" y="6419478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872728" y="-899296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3541662" y="0"/>
                </a:moveTo>
                <a:lnTo>
                  <a:pt x="0" y="0"/>
                </a:lnTo>
                <a:lnTo>
                  <a:pt x="0" y="6693863"/>
                </a:lnTo>
                <a:lnTo>
                  <a:pt x="3541662" y="6693863"/>
                </a:lnTo>
                <a:lnTo>
                  <a:pt x="3541662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823390">
            <a:off x="-1203590" y="7399900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2"/>
                </a:lnTo>
                <a:lnTo>
                  <a:pt x="0" y="6693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true" rot="-2630888">
            <a:off x="-2487694" y="701706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040683" y="5905647"/>
            <a:ext cx="360172" cy="253470"/>
          </a:xfrm>
          <a:custGeom>
            <a:avLst/>
            <a:gdLst/>
            <a:ahLst/>
            <a:cxnLst/>
            <a:rect r="r" b="b" t="t" l="l"/>
            <a:pathLst>
              <a:path h="253470" w="360172">
                <a:moveTo>
                  <a:pt x="0" y="0"/>
                </a:moveTo>
                <a:lnTo>
                  <a:pt x="360172" y="0"/>
                </a:lnTo>
                <a:lnTo>
                  <a:pt x="360172" y="253470"/>
                </a:lnTo>
                <a:lnTo>
                  <a:pt x="0" y="25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40683" y="6666377"/>
            <a:ext cx="360172" cy="253470"/>
          </a:xfrm>
          <a:custGeom>
            <a:avLst/>
            <a:gdLst/>
            <a:ahLst/>
            <a:cxnLst/>
            <a:rect r="r" b="b" t="t" l="l"/>
            <a:pathLst>
              <a:path h="253470" w="360172">
                <a:moveTo>
                  <a:pt x="0" y="0"/>
                </a:moveTo>
                <a:lnTo>
                  <a:pt x="360172" y="0"/>
                </a:lnTo>
                <a:lnTo>
                  <a:pt x="360172" y="253470"/>
                </a:lnTo>
                <a:lnTo>
                  <a:pt x="0" y="25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541497" y="5905647"/>
            <a:ext cx="360172" cy="253470"/>
          </a:xfrm>
          <a:custGeom>
            <a:avLst/>
            <a:gdLst/>
            <a:ahLst/>
            <a:cxnLst/>
            <a:rect r="r" b="b" t="t" l="l"/>
            <a:pathLst>
              <a:path h="253470" w="360172">
                <a:moveTo>
                  <a:pt x="0" y="0"/>
                </a:moveTo>
                <a:lnTo>
                  <a:pt x="360172" y="0"/>
                </a:lnTo>
                <a:lnTo>
                  <a:pt x="360172" y="253470"/>
                </a:lnTo>
                <a:lnTo>
                  <a:pt x="0" y="25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541497" y="6666377"/>
            <a:ext cx="360172" cy="253470"/>
          </a:xfrm>
          <a:custGeom>
            <a:avLst/>
            <a:gdLst/>
            <a:ahLst/>
            <a:cxnLst/>
            <a:rect r="r" b="b" t="t" l="l"/>
            <a:pathLst>
              <a:path h="253470" w="360172">
                <a:moveTo>
                  <a:pt x="0" y="0"/>
                </a:moveTo>
                <a:lnTo>
                  <a:pt x="360172" y="0"/>
                </a:lnTo>
                <a:lnTo>
                  <a:pt x="360172" y="253470"/>
                </a:lnTo>
                <a:lnTo>
                  <a:pt x="0" y="25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1501531" y="2414145"/>
            <a:ext cx="6760845" cy="67608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3404" t="0" r="-3404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5400000">
            <a:off x="6273620" y="7118873"/>
            <a:ext cx="4129763" cy="533115"/>
          </a:xfrm>
          <a:custGeom>
            <a:avLst/>
            <a:gdLst/>
            <a:ahLst/>
            <a:cxnLst/>
            <a:rect r="r" b="b" t="t" l="l"/>
            <a:pathLst>
              <a:path h="533115" w="4129763">
                <a:moveTo>
                  <a:pt x="0" y="0"/>
                </a:moveTo>
                <a:lnTo>
                  <a:pt x="4129763" y="0"/>
                </a:lnTo>
                <a:lnTo>
                  <a:pt x="4129763" y="533115"/>
                </a:lnTo>
                <a:lnTo>
                  <a:pt x="0" y="533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008661" y="3673993"/>
            <a:ext cx="7014146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GPU </a:t>
            </a:r>
            <a:r>
              <a:rPr lang="en-US" sz="4100" b="true">
                <a:solidFill>
                  <a:srgbClr val="92B2C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</a:t>
            </a:r>
            <a:r>
              <a:rPr lang="en-US" sz="41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58483" y="5804417"/>
            <a:ext cx="244458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50 million 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58483" y="6565147"/>
            <a:ext cx="2444580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Random network structure and changes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59297" y="6565147"/>
            <a:ext cx="2074123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Graphs with Edge deletion takes more time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5400000">
            <a:off x="-769624" y="4022749"/>
            <a:ext cx="4129763" cy="533115"/>
          </a:xfrm>
          <a:custGeom>
            <a:avLst/>
            <a:gdLst/>
            <a:ahLst/>
            <a:cxnLst/>
            <a:rect r="r" b="b" t="t" l="l"/>
            <a:pathLst>
              <a:path h="533115" w="4129763">
                <a:moveTo>
                  <a:pt x="0" y="0"/>
                </a:moveTo>
                <a:lnTo>
                  <a:pt x="4129763" y="0"/>
                </a:lnTo>
                <a:lnTo>
                  <a:pt x="4129763" y="533115"/>
                </a:lnTo>
                <a:lnTo>
                  <a:pt x="0" y="5331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359297" y="5804417"/>
            <a:ext cx="2253972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50 million dataset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630888">
            <a:off x="12646638" y="6419478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872728" y="-899296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3541662" y="0"/>
                </a:moveTo>
                <a:lnTo>
                  <a:pt x="0" y="0"/>
                </a:lnTo>
                <a:lnTo>
                  <a:pt x="0" y="6693863"/>
                </a:lnTo>
                <a:lnTo>
                  <a:pt x="3541662" y="6693863"/>
                </a:lnTo>
                <a:lnTo>
                  <a:pt x="3541662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823390">
            <a:off x="-1203590" y="7399900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2"/>
                </a:lnTo>
                <a:lnTo>
                  <a:pt x="0" y="6693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true" rot="-2630888">
            <a:off x="-2487694" y="701706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040683" y="5905647"/>
            <a:ext cx="360172" cy="253470"/>
          </a:xfrm>
          <a:custGeom>
            <a:avLst/>
            <a:gdLst/>
            <a:ahLst/>
            <a:cxnLst/>
            <a:rect r="r" b="b" t="t" l="l"/>
            <a:pathLst>
              <a:path h="253470" w="360172">
                <a:moveTo>
                  <a:pt x="0" y="0"/>
                </a:moveTo>
                <a:lnTo>
                  <a:pt x="360172" y="0"/>
                </a:lnTo>
                <a:lnTo>
                  <a:pt x="360172" y="253470"/>
                </a:lnTo>
                <a:lnTo>
                  <a:pt x="0" y="25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40683" y="6666377"/>
            <a:ext cx="360172" cy="253470"/>
          </a:xfrm>
          <a:custGeom>
            <a:avLst/>
            <a:gdLst/>
            <a:ahLst/>
            <a:cxnLst/>
            <a:rect r="r" b="b" t="t" l="l"/>
            <a:pathLst>
              <a:path h="253470" w="360172">
                <a:moveTo>
                  <a:pt x="0" y="0"/>
                </a:moveTo>
                <a:lnTo>
                  <a:pt x="360172" y="0"/>
                </a:lnTo>
                <a:lnTo>
                  <a:pt x="360172" y="253470"/>
                </a:lnTo>
                <a:lnTo>
                  <a:pt x="0" y="25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541497" y="5905647"/>
            <a:ext cx="360172" cy="253470"/>
          </a:xfrm>
          <a:custGeom>
            <a:avLst/>
            <a:gdLst/>
            <a:ahLst/>
            <a:cxnLst/>
            <a:rect r="r" b="b" t="t" l="l"/>
            <a:pathLst>
              <a:path h="253470" w="360172">
                <a:moveTo>
                  <a:pt x="0" y="0"/>
                </a:moveTo>
                <a:lnTo>
                  <a:pt x="360172" y="0"/>
                </a:lnTo>
                <a:lnTo>
                  <a:pt x="360172" y="253470"/>
                </a:lnTo>
                <a:lnTo>
                  <a:pt x="0" y="25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541497" y="6666377"/>
            <a:ext cx="360172" cy="253470"/>
          </a:xfrm>
          <a:custGeom>
            <a:avLst/>
            <a:gdLst/>
            <a:ahLst/>
            <a:cxnLst/>
            <a:rect r="r" b="b" t="t" l="l"/>
            <a:pathLst>
              <a:path h="253470" w="360172">
                <a:moveTo>
                  <a:pt x="0" y="0"/>
                </a:moveTo>
                <a:lnTo>
                  <a:pt x="360172" y="0"/>
                </a:lnTo>
                <a:lnTo>
                  <a:pt x="360172" y="253470"/>
                </a:lnTo>
                <a:lnTo>
                  <a:pt x="0" y="25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1501531" y="2414145"/>
            <a:ext cx="6760845" cy="67608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612" t="0" r="-1612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5400000">
            <a:off x="6273620" y="7118873"/>
            <a:ext cx="4129763" cy="533115"/>
          </a:xfrm>
          <a:custGeom>
            <a:avLst/>
            <a:gdLst/>
            <a:ahLst/>
            <a:cxnLst/>
            <a:rect r="r" b="b" t="t" l="l"/>
            <a:pathLst>
              <a:path h="533115" w="4129763">
                <a:moveTo>
                  <a:pt x="0" y="0"/>
                </a:moveTo>
                <a:lnTo>
                  <a:pt x="4129763" y="0"/>
                </a:lnTo>
                <a:lnTo>
                  <a:pt x="4129763" y="533115"/>
                </a:lnTo>
                <a:lnTo>
                  <a:pt x="0" y="533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-769624" y="4022749"/>
            <a:ext cx="4129763" cy="533115"/>
          </a:xfrm>
          <a:custGeom>
            <a:avLst/>
            <a:gdLst/>
            <a:ahLst/>
            <a:cxnLst/>
            <a:rect r="r" b="b" t="t" l="l"/>
            <a:pathLst>
              <a:path h="533115" w="4129763">
                <a:moveTo>
                  <a:pt x="0" y="0"/>
                </a:moveTo>
                <a:lnTo>
                  <a:pt x="4129763" y="0"/>
                </a:lnTo>
                <a:lnTo>
                  <a:pt x="4129763" y="533115"/>
                </a:lnTo>
                <a:lnTo>
                  <a:pt x="0" y="5331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008661" y="3664468"/>
            <a:ext cx="6070117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GPU </a:t>
            </a:r>
            <a:r>
              <a:rPr lang="en-US" sz="4300" b="true">
                <a:solidFill>
                  <a:srgbClr val="DB6F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</a:t>
            </a:r>
            <a:r>
              <a:rPr lang="en-US" sz="4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COMPARISON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58483" y="5804417"/>
            <a:ext cx="244458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Gunrock (static)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58483" y="6565147"/>
            <a:ext cx="2444580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Gunrock performes better for deletion cases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9297" y="5804417"/>
            <a:ext cx="3284262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8.5x for 50 million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59297" y="6565147"/>
            <a:ext cx="258440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5.6x for 100 million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630888">
            <a:off x="12646638" y="6419478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872728" y="-899296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3541662" y="0"/>
                </a:moveTo>
                <a:lnTo>
                  <a:pt x="0" y="0"/>
                </a:lnTo>
                <a:lnTo>
                  <a:pt x="0" y="6693863"/>
                </a:lnTo>
                <a:lnTo>
                  <a:pt x="3541662" y="6693863"/>
                </a:lnTo>
                <a:lnTo>
                  <a:pt x="3541662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823390">
            <a:off x="-1203590" y="7399900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2"/>
                </a:lnTo>
                <a:lnTo>
                  <a:pt x="0" y="6693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true" rot="-2630888">
            <a:off x="-2487694" y="701706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040683" y="5905647"/>
            <a:ext cx="360172" cy="253470"/>
          </a:xfrm>
          <a:custGeom>
            <a:avLst/>
            <a:gdLst/>
            <a:ahLst/>
            <a:cxnLst/>
            <a:rect r="r" b="b" t="t" l="l"/>
            <a:pathLst>
              <a:path h="253470" w="360172">
                <a:moveTo>
                  <a:pt x="0" y="0"/>
                </a:moveTo>
                <a:lnTo>
                  <a:pt x="360172" y="0"/>
                </a:lnTo>
                <a:lnTo>
                  <a:pt x="360172" y="253470"/>
                </a:lnTo>
                <a:lnTo>
                  <a:pt x="0" y="25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40683" y="6666377"/>
            <a:ext cx="360172" cy="253470"/>
          </a:xfrm>
          <a:custGeom>
            <a:avLst/>
            <a:gdLst/>
            <a:ahLst/>
            <a:cxnLst/>
            <a:rect r="r" b="b" t="t" l="l"/>
            <a:pathLst>
              <a:path h="253470" w="360172">
                <a:moveTo>
                  <a:pt x="0" y="0"/>
                </a:moveTo>
                <a:lnTo>
                  <a:pt x="360172" y="0"/>
                </a:lnTo>
                <a:lnTo>
                  <a:pt x="360172" y="253470"/>
                </a:lnTo>
                <a:lnTo>
                  <a:pt x="0" y="25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541497" y="5905647"/>
            <a:ext cx="360172" cy="253470"/>
          </a:xfrm>
          <a:custGeom>
            <a:avLst/>
            <a:gdLst/>
            <a:ahLst/>
            <a:cxnLst/>
            <a:rect r="r" b="b" t="t" l="l"/>
            <a:pathLst>
              <a:path h="253470" w="360172">
                <a:moveTo>
                  <a:pt x="0" y="0"/>
                </a:moveTo>
                <a:lnTo>
                  <a:pt x="360172" y="0"/>
                </a:lnTo>
                <a:lnTo>
                  <a:pt x="360172" y="253470"/>
                </a:lnTo>
                <a:lnTo>
                  <a:pt x="0" y="253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501531" y="2414145"/>
            <a:ext cx="6760845" cy="676084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0" t="-518" r="0" b="-518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5400000">
            <a:off x="6273620" y="7118873"/>
            <a:ext cx="4129763" cy="533115"/>
          </a:xfrm>
          <a:custGeom>
            <a:avLst/>
            <a:gdLst/>
            <a:ahLst/>
            <a:cxnLst/>
            <a:rect r="r" b="b" t="t" l="l"/>
            <a:pathLst>
              <a:path h="533115" w="4129763">
                <a:moveTo>
                  <a:pt x="0" y="0"/>
                </a:moveTo>
                <a:lnTo>
                  <a:pt x="4129763" y="0"/>
                </a:lnTo>
                <a:lnTo>
                  <a:pt x="4129763" y="533115"/>
                </a:lnTo>
                <a:lnTo>
                  <a:pt x="0" y="533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-769624" y="4022749"/>
            <a:ext cx="4129763" cy="533115"/>
          </a:xfrm>
          <a:custGeom>
            <a:avLst/>
            <a:gdLst/>
            <a:ahLst/>
            <a:cxnLst/>
            <a:rect r="r" b="b" t="t" l="l"/>
            <a:pathLst>
              <a:path h="533115" w="4129763">
                <a:moveTo>
                  <a:pt x="0" y="0"/>
                </a:moveTo>
                <a:lnTo>
                  <a:pt x="4129763" y="0"/>
                </a:lnTo>
                <a:lnTo>
                  <a:pt x="4129763" y="533115"/>
                </a:lnTo>
                <a:lnTo>
                  <a:pt x="0" y="5331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375890" y="3058044"/>
            <a:ext cx="9038501" cy="226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6FA67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SHARED-</a:t>
            </a:r>
            <a:r>
              <a:rPr lang="en-US" sz="4300" b="true">
                <a:solidFill>
                  <a:srgbClr val="FF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MEMORY </a:t>
            </a:r>
            <a:r>
              <a:rPr lang="en-US" sz="4300" b="true">
                <a:solidFill>
                  <a:srgbClr val="6FA67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</a:t>
            </a:r>
          </a:p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58483" y="5804417"/>
            <a:ext cx="244458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Galois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58483" y="6565147"/>
            <a:ext cx="2444580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Proposed method outperforms in most cases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359297" y="5804417"/>
            <a:ext cx="3284262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-25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etter when &gt;85% nodes affected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630888">
            <a:off x="12646638" y="6419478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872728" y="-899296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3541662" y="0"/>
                </a:moveTo>
                <a:lnTo>
                  <a:pt x="0" y="0"/>
                </a:lnTo>
                <a:lnTo>
                  <a:pt x="0" y="6693863"/>
                </a:lnTo>
                <a:lnTo>
                  <a:pt x="3541662" y="6693863"/>
                </a:lnTo>
                <a:lnTo>
                  <a:pt x="3541662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823390">
            <a:off x="-1203590" y="7399900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2"/>
                </a:lnTo>
                <a:lnTo>
                  <a:pt x="0" y="6693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true" rot="-2630888">
            <a:off x="-2487694" y="701706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07153" y="3001242"/>
            <a:ext cx="12039966" cy="6760845"/>
            <a:chOff x="0" y="0"/>
            <a:chExt cx="1447465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7465" cy="812800"/>
            </a:xfrm>
            <a:custGeom>
              <a:avLst/>
              <a:gdLst/>
              <a:ahLst/>
              <a:cxnLst/>
              <a:rect r="r" b="b" t="t" l="l"/>
              <a:pathLst>
                <a:path h="812800" w="1447465">
                  <a:moveTo>
                    <a:pt x="0" y="0"/>
                  </a:moveTo>
                  <a:lnTo>
                    <a:pt x="1447465" y="0"/>
                  </a:lnTo>
                  <a:lnTo>
                    <a:pt x="144746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281" t="0" r="-1281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5400000">
            <a:off x="13082237" y="7446192"/>
            <a:ext cx="4129763" cy="533115"/>
          </a:xfrm>
          <a:custGeom>
            <a:avLst/>
            <a:gdLst/>
            <a:ahLst/>
            <a:cxnLst/>
            <a:rect r="r" b="b" t="t" l="l"/>
            <a:pathLst>
              <a:path h="533115" w="4129763">
                <a:moveTo>
                  <a:pt x="0" y="0"/>
                </a:moveTo>
                <a:lnTo>
                  <a:pt x="4129763" y="0"/>
                </a:lnTo>
                <a:lnTo>
                  <a:pt x="4129763" y="533114"/>
                </a:lnTo>
                <a:lnTo>
                  <a:pt x="0" y="533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042272" y="4876943"/>
            <a:ext cx="4129763" cy="533115"/>
          </a:xfrm>
          <a:custGeom>
            <a:avLst/>
            <a:gdLst/>
            <a:ahLst/>
            <a:cxnLst/>
            <a:rect r="r" b="b" t="t" l="l"/>
            <a:pathLst>
              <a:path h="533115" w="4129763">
                <a:moveTo>
                  <a:pt x="0" y="0"/>
                </a:moveTo>
                <a:lnTo>
                  <a:pt x="4129763" y="0"/>
                </a:lnTo>
                <a:lnTo>
                  <a:pt x="4129763" y="533114"/>
                </a:lnTo>
                <a:lnTo>
                  <a:pt x="0" y="533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93772" y="2079592"/>
            <a:ext cx="15707352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ECC3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SHARED-</a:t>
            </a:r>
            <a:r>
              <a:rPr lang="en-US" sz="4300" b="true">
                <a:solidFill>
                  <a:srgbClr val="FF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MEMORY </a:t>
            </a:r>
            <a:r>
              <a:rPr lang="en-US" sz="4300" b="true">
                <a:solidFill>
                  <a:srgbClr val="ECC3A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</a:t>
            </a:r>
            <a:r>
              <a:rPr lang="en-US" sz="4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630888">
            <a:off x="13211529" y="5669579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3"/>
                </a:moveTo>
                <a:lnTo>
                  <a:pt x="7630716" y="7474923"/>
                </a:lnTo>
                <a:lnTo>
                  <a:pt x="7630716" y="0"/>
                </a:lnTo>
                <a:lnTo>
                  <a:pt x="0" y="0"/>
                </a:lnTo>
                <a:lnTo>
                  <a:pt x="0" y="7474923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981429">
            <a:off x="2855121" y="-1587293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3541662" y="0"/>
                </a:moveTo>
                <a:lnTo>
                  <a:pt x="0" y="0"/>
                </a:lnTo>
                <a:lnTo>
                  <a:pt x="0" y="6693863"/>
                </a:lnTo>
                <a:lnTo>
                  <a:pt x="3541662" y="6693863"/>
                </a:lnTo>
                <a:lnTo>
                  <a:pt x="3541662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true" rot="-2630888">
            <a:off x="-3849086" y="-742094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4345256"/>
            <a:ext cx="11527449" cy="4131377"/>
            <a:chOff x="0" y="0"/>
            <a:chExt cx="3036036" cy="10880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6036" cy="1088099"/>
            </a:xfrm>
            <a:custGeom>
              <a:avLst/>
              <a:gdLst/>
              <a:ahLst/>
              <a:cxnLst/>
              <a:rect r="r" b="b" t="t" l="l"/>
              <a:pathLst>
                <a:path h="1088099" w="3036036">
                  <a:moveTo>
                    <a:pt x="0" y="0"/>
                  </a:moveTo>
                  <a:lnTo>
                    <a:pt x="3036036" y="0"/>
                  </a:lnTo>
                  <a:lnTo>
                    <a:pt x="3036036" y="1088099"/>
                  </a:lnTo>
                  <a:lnTo>
                    <a:pt x="0" y="1088099"/>
                  </a:lnTo>
                  <a:close/>
                </a:path>
              </a:pathLst>
            </a:custGeom>
            <a:gradFill rotWithShape="true">
              <a:gsLst>
                <a:gs pos="0">
                  <a:srgbClr val="B656A4">
                    <a:alpha val="100000"/>
                  </a:srgbClr>
                </a:gs>
                <a:gs pos="100000">
                  <a:srgbClr val="22054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036036" cy="1135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456986" y="5089951"/>
            <a:ext cx="9532436" cy="132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67"/>
              </a:lnSpc>
            </a:pPr>
            <a:r>
              <a:rPr lang="en-US" sz="77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00624" y="6098070"/>
            <a:ext cx="7169608" cy="131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67"/>
              </a:lnSpc>
            </a:pPr>
            <a:r>
              <a:rPr lang="en-US" b="true" sz="7762" spc="45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630888">
            <a:off x="-2802137" y="4841043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630888">
            <a:off x="13758282" y="185812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54168" y="4736208"/>
            <a:ext cx="3083465" cy="30834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20546">
                      <a:alpha val="100000"/>
                    </a:srgbClr>
                  </a:gs>
                  <a:gs pos="100000">
                    <a:srgbClr val="B656A4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313" lIns="26313" bIns="26313" rIns="26313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414823" y="4736208"/>
            <a:ext cx="3083465" cy="30834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20546">
                      <a:alpha val="100000"/>
                    </a:srgbClr>
                  </a:gs>
                  <a:gs pos="100000">
                    <a:srgbClr val="B656A4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313" lIns="26313" bIns="26313" rIns="26313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893513" y="4736208"/>
            <a:ext cx="3083465" cy="30834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20546">
                      <a:alpha val="100000"/>
                    </a:srgbClr>
                  </a:gs>
                  <a:gs pos="100000">
                    <a:srgbClr val="B656A4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313" lIns="26313" bIns="26313" rIns="26313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32858" y="4736208"/>
            <a:ext cx="3083465" cy="308346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20546">
                      <a:alpha val="100000"/>
                    </a:srgbClr>
                  </a:gs>
                  <a:gs pos="100000">
                    <a:srgbClr val="B656A4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6313" lIns="26313" bIns="26313" rIns="26313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013221" y="1028700"/>
            <a:ext cx="446679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true" flipV="false" rot="3276344">
            <a:off x="14549265" y="7187938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3541662" y="0"/>
                </a:moveTo>
                <a:lnTo>
                  <a:pt x="0" y="0"/>
                </a:lnTo>
                <a:lnTo>
                  <a:pt x="0" y="6693863"/>
                </a:lnTo>
                <a:lnTo>
                  <a:pt x="3541662" y="6693863"/>
                </a:lnTo>
                <a:lnTo>
                  <a:pt x="3541662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2304529" y="4907879"/>
            <a:ext cx="2740122" cy="274012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20546">
                    <a:alpha val="100000"/>
                  </a:srgbClr>
                </a:gs>
                <a:gs pos="100000">
                  <a:srgbClr val="B656A4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123825"/>
              <a:ext cx="6604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98"/>
                </a:lnSpc>
              </a:pPr>
              <a:r>
                <a:rPr lang="en-US" sz="104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852819" y="554038"/>
            <a:ext cx="1135833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 OF THE PRESENTATION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46732" y="3666098"/>
            <a:ext cx="2455717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OVERVIEW OF THE PAPER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53899" y="3666098"/>
            <a:ext cx="207412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ALGORITHM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58839" y="3695308"/>
            <a:ext cx="207412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PROPOSED SOLUTION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19494" y="3895333"/>
            <a:ext cx="207412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RESULTS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6065184" y="4907879"/>
            <a:ext cx="2740122" cy="2746014"/>
            <a:chOff x="0" y="0"/>
            <a:chExt cx="812800" cy="8145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4547"/>
            </a:xfrm>
            <a:custGeom>
              <a:avLst/>
              <a:gdLst/>
              <a:ahLst/>
              <a:cxnLst/>
              <a:rect r="r" b="b" t="t" l="l"/>
              <a:pathLst>
                <a:path h="814547" w="812800">
                  <a:moveTo>
                    <a:pt x="406400" y="0"/>
                  </a:moveTo>
                  <a:cubicBezTo>
                    <a:pt x="181951" y="0"/>
                    <a:pt x="0" y="182343"/>
                    <a:pt x="0" y="407274"/>
                  </a:cubicBezTo>
                  <a:cubicBezTo>
                    <a:pt x="0" y="632205"/>
                    <a:pt x="181951" y="814547"/>
                    <a:pt x="406400" y="814547"/>
                  </a:cubicBezTo>
                  <a:cubicBezTo>
                    <a:pt x="630849" y="814547"/>
                    <a:pt x="812800" y="632205"/>
                    <a:pt x="812800" y="407274"/>
                  </a:cubicBezTo>
                  <a:cubicBezTo>
                    <a:pt x="812800" y="182343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20546">
                    <a:alpha val="100000"/>
                  </a:srgbClr>
                </a:gs>
                <a:gs pos="100000">
                  <a:srgbClr val="B656A4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-133186"/>
              <a:ext cx="660400" cy="87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700"/>
                </a:lnSpc>
              </a:pPr>
              <a:r>
                <a:rPr lang="en-US" sz="10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825938" y="4907879"/>
            <a:ext cx="2740122" cy="2746014"/>
            <a:chOff x="0" y="0"/>
            <a:chExt cx="812800" cy="8145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4547"/>
            </a:xfrm>
            <a:custGeom>
              <a:avLst/>
              <a:gdLst/>
              <a:ahLst/>
              <a:cxnLst/>
              <a:rect r="r" b="b" t="t" l="l"/>
              <a:pathLst>
                <a:path h="814547" w="812800">
                  <a:moveTo>
                    <a:pt x="406400" y="0"/>
                  </a:moveTo>
                  <a:cubicBezTo>
                    <a:pt x="181951" y="0"/>
                    <a:pt x="0" y="182343"/>
                    <a:pt x="0" y="407274"/>
                  </a:cubicBezTo>
                  <a:cubicBezTo>
                    <a:pt x="0" y="632205"/>
                    <a:pt x="181951" y="814547"/>
                    <a:pt x="406400" y="814547"/>
                  </a:cubicBezTo>
                  <a:cubicBezTo>
                    <a:pt x="630849" y="814547"/>
                    <a:pt x="812800" y="632205"/>
                    <a:pt x="812800" y="407274"/>
                  </a:cubicBezTo>
                  <a:cubicBezTo>
                    <a:pt x="812800" y="182343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20546">
                    <a:alpha val="100000"/>
                  </a:srgbClr>
                </a:gs>
                <a:gs pos="100000">
                  <a:srgbClr val="B656A4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-133186"/>
              <a:ext cx="660400" cy="87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700"/>
                </a:lnSpc>
              </a:pPr>
              <a:r>
                <a:rPr lang="en-US" sz="10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579973" y="4907879"/>
            <a:ext cx="2740122" cy="2746014"/>
            <a:chOff x="0" y="0"/>
            <a:chExt cx="812800" cy="8145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4547"/>
            </a:xfrm>
            <a:custGeom>
              <a:avLst/>
              <a:gdLst/>
              <a:ahLst/>
              <a:cxnLst/>
              <a:rect r="r" b="b" t="t" l="l"/>
              <a:pathLst>
                <a:path h="814547" w="812800">
                  <a:moveTo>
                    <a:pt x="406400" y="0"/>
                  </a:moveTo>
                  <a:cubicBezTo>
                    <a:pt x="181951" y="0"/>
                    <a:pt x="0" y="182343"/>
                    <a:pt x="0" y="407274"/>
                  </a:cubicBezTo>
                  <a:cubicBezTo>
                    <a:pt x="0" y="632205"/>
                    <a:pt x="181951" y="814547"/>
                    <a:pt x="406400" y="814547"/>
                  </a:cubicBezTo>
                  <a:cubicBezTo>
                    <a:pt x="630849" y="814547"/>
                    <a:pt x="812800" y="632205"/>
                    <a:pt x="812800" y="407274"/>
                  </a:cubicBezTo>
                  <a:cubicBezTo>
                    <a:pt x="812800" y="182343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20546">
                    <a:alpha val="100000"/>
                  </a:srgbClr>
                </a:gs>
                <a:gs pos="100000">
                  <a:srgbClr val="B656A4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-133186"/>
              <a:ext cx="660400" cy="87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700"/>
                </a:lnSpc>
              </a:pPr>
              <a:r>
                <a:rPr lang="en-US" sz="10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630888">
            <a:off x="12093468" y="743903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70831" y="-932258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3"/>
                </a:lnTo>
                <a:lnTo>
                  <a:pt x="0" y="6693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true" rot="-2630888">
            <a:off x="-3045077" y="6744502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382786" y="2971867"/>
            <a:ext cx="5952987" cy="595298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20546">
                      <a:alpha val="100000"/>
                    </a:srgbClr>
                  </a:gs>
                  <a:gs pos="100000">
                    <a:srgbClr val="B656A4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35464" y="3224545"/>
            <a:ext cx="5447631" cy="54476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329" t="0" r="-2532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676547" y="6371841"/>
            <a:ext cx="2781172" cy="2781172"/>
          </a:xfrm>
          <a:custGeom>
            <a:avLst/>
            <a:gdLst/>
            <a:ahLst/>
            <a:cxnLst/>
            <a:rect r="r" b="b" t="t" l="l"/>
            <a:pathLst>
              <a:path h="2781172" w="2781172">
                <a:moveTo>
                  <a:pt x="0" y="0"/>
                </a:moveTo>
                <a:lnTo>
                  <a:pt x="2781172" y="0"/>
                </a:lnTo>
                <a:lnTo>
                  <a:pt x="2781172" y="2781172"/>
                </a:lnTo>
                <a:lnTo>
                  <a:pt x="0" y="2781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80776" y="6752139"/>
            <a:ext cx="2172714" cy="217271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3387811" y="5335920"/>
            <a:ext cx="0" cy="1905508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548876" y="7306951"/>
            <a:ext cx="1036513" cy="1063090"/>
          </a:xfrm>
          <a:custGeom>
            <a:avLst/>
            <a:gdLst/>
            <a:ahLst/>
            <a:cxnLst/>
            <a:rect r="r" b="b" t="t" l="l"/>
            <a:pathLst>
              <a:path h="1063090" w="1036513">
                <a:moveTo>
                  <a:pt x="0" y="0"/>
                </a:moveTo>
                <a:lnTo>
                  <a:pt x="1036514" y="0"/>
                </a:lnTo>
                <a:lnTo>
                  <a:pt x="1036514" y="1063091"/>
                </a:lnTo>
                <a:lnTo>
                  <a:pt x="0" y="1063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083095" y="8259834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3"/>
                </a:lnTo>
                <a:lnTo>
                  <a:pt x="0" y="6693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163653" y="5761605"/>
            <a:ext cx="939990" cy="857740"/>
          </a:xfrm>
          <a:custGeom>
            <a:avLst/>
            <a:gdLst/>
            <a:ahLst/>
            <a:cxnLst/>
            <a:rect r="r" b="b" t="t" l="l"/>
            <a:pathLst>
              <a:path h="857740" w="939990">
                <a:moveTo>
                  <a:pt x="0" y="0"/>
                </a:moveTo>
                <a:lnTo>
                  <a:pt x="939990" y="0"/>
                </a:lnTo>
                <a:lnTo>
                  <a:pt x="939990" y="857741"/>
                </a:lnTo>
                <a:lnTo>
                  <a:pt x="0" y="8577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163653" y="2645261"/>
            <a:ext cx="6525447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 OF THE PAPER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63653" y="4537635"/>
            <a:ext cx="60094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THE PROBLEM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87861" y="5439806"/>
            <a:ext cx="6004569" cy="171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11"/>
              </a:lnSpc>
            </a:pPr>
            <a:r>
              <a:rPr lang="en-US" sz="2399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Many networks arising from real-world applications are </a:t>
            </a:r>
            <a:r>
              <a:rPr lang="en-US" b="true" sz="2399">
                <a:solidFill>
                  <a:srgbClr val="DBD3D3">
                    <a:alpha val="78824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extremely large</a:t>
            </a:r>
            <a:r>
              <a:rPr lang="en-US" sz="2399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(order of millions of vertices and order of billions of edges). They are also often </a:t>
            </a:r>
            <a:r>
              <a:rPr lang="en-US" b="true" sz="2399">
                <a:solidFill>
                  <a:srgbClr val="DBD3D3">
                    <a:alpha val="78824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dynamic</a:t>
            </a:r>
            <a:r>
              <a:rPr lang="en-US" sz="2399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, in that their structures change with time.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63653" y="7652998"/>
            <a:ext cx="7258494" cy="206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1"/>
              </a:lnSpc>
            </a:pPr>
            <a:r>
              <a:rPr lang="en-US" sz="2399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Thus, fast analysis of network properties requires:</a:t>
            </a:r>
          </a:p>
          <a:p>
            <a:pPr algn="just">
              <a:lnSpc>
                <a:spcPts val="2711"/>
              </a:lnSpc>
            </a:pPr>
            <a:r>
              <a:rPr lang="en-US" sz="2399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(i) </a:t>
            </a:r>
            <a:r>
              <a:rPr lang="en-US" sz="2399" b="true">
                <a:solidFill>
                  <a:srgbClr val="DBD3D3">
                    <a:alpha val="78824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efficient algorithms to quickly update these properties as the structure changes, and</a:t>
            </a:r>
            <a:r>
              <a:rPr lang="en-US" sz="2399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just">
              <a:lnSpc>
                <a:spcPts val="2711"/>
              </a:lnSpc>
            </a:pPr>
            <a:r>
              <a:rPr lang="en-US" sz="2399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(ii) </a:t>
            </a:r>
            <a:r>
              <a:rPr lang="en-US" sz="2399" b="true">
                <a:solidFill>
                  <a:srgbClr val="DBD3D3">
                    <a:alpha val="78824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parallel implementations of these dynamic algorithms for scalability.</a:t>
            </a:r>
          </a:p>
          <a:p>
            <a:pPr algn="just" marL="0" indent="0" lvl="0">
              <a:lnSpc>
                <a:spcPts val="34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20806">
            <a:off x="16517169" y="-303749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3"/>
                </a:lnTo>
                <a:lnTo>
                  <a:pt x="0" y="669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-2630888">
            <a:off x="13877176" y="2228348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630888">
            <a:off x="-4120757" y="5099852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2435355" y="228416"/>
            <a:ext cx="2922627" cy="7793336"/>
            <a:chOff x="0" y="0"/>
            <a:chExt cx="660400" cy="17609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760991"/>
            </a:xfrm>
            <a:custGeom>
              <a:avLst/>
              <a:gdLst/>
              <a:ahLst/>
              <a:cxnLst/>
              <a:rect r="r" b="b" t="t" l="l"/>
              <a:pathLst>
                <a:path h="1760991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9564"/>
                  </a:cubicBezTo>
                  <a:lnTo>
                    <a:pt x="660400" y="1760991"/>
                  </a:lnTo>
                  <a:lnTo>
                    <a:pt x="0" y="1760991"/>
                  </a:lnTo>
                  <a:lnTo>
                    <a:pt x="0" y="35061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5"/>
              <a:stretch>
                <a:fillRect l="-187026" t="0" r="-18702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774943" y="3088126"/>
            <a:ext cx="2832739" cy="2832739"/>
          </a:xfrm>
          <a:custGeom>
            <a:avLst/>
            <a:gdLst/>
            <a:ahLst/>
            <a:cxnLst/>
            <a:rect r="r" b="b" t="t" l="l"/>
            <a:pathLst>
              <a:path h="2832739" w="2832739">
                <a:moveTo>
                  <a:pt x="0" y="0"/>
                </a:moveTo>
                <a:lnTo>
                  <a:pt x="2832739" y="0"/>
                </a:lnTo>
                <a:lnTo>
                  <a:pt x="2832739" y="2832740"/>
                </a:lnTo>
                <a:lnTo>
                  <a:pt x="0" y="2832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035712" y="2985247"/>
            <a:ext cx="2327218" cy="23272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581834" y="5620602"/>
            <a:ext cx="2922627" cy="4489705"/>
            <a:chOff x="0" y="0"/>
            <a:chExt cx="660400" cy="10144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1014499"/>
            </a:xfrm>
            <a:custGeom>
              <a:avLst/>
              <a:gdLst/>
              <a:ahLst/>
              <a:cxnLst/>
              <a:rect r="r" b="b" t="t" l="l"/>
              <a:pathLst>
                <a:path h="101449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982"/>
                  </a:cubicBezTo>
                  <a:lnTo>
                    <a:pt x="660400" y="1014499"/>
                  </a:lnTo>
                  <a:lnTo>
                    <a:pt x="0" y="1014499"/>
                  </a:lnTo>
                  <a:lnTo>
                    <a:pt x="0" y="33348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8"/>
              <a:stretch>
                <a:fillRect l="-65286" t="0" r="-6528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755051" y="3583234"/>
            <a:ext cx="888540" cy="1131244"/>
          </a:xfrm>
          <a:custGeom>
            <a:avLst/>
            <a:gdLst/>
            <a:ahLst/>
            <a:cxnLst/>
            <a:rect r="r" b="b" t="t" l="l"/>
            <a:pathLst>
              <a:path h="1131244" w="888540">
                <a:moveTo>
                  <a:pt x="0" y="0"/>
                </a:moveTo>
                <a:lnTo>
                  <a:pt x="888540" y="0"/>
                </a:lnTo>
                <a:lnTo>
                  <a:pt x="888540" y="1131243"/>
                </a:lnTo>
                <a:lnTo>
                  <a:pt x="0" y="11312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282031" y="3626926"/>
            <a:ext cx="8139651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ALGORITHM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00056" y="6201601"/>
            <a:ext cx="239116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Static Graphs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3783" y="6808334"/>
            <a:ext cx="3402209" cy="267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2499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Numerous algorithms can compute the SSSP in static networks and sequentially update the </a:t>
            </a:r>
            <a:r>
              <a:rPr lang="en-US" sz="2499" strike="noStrike" u="none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SSSP.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16693" y="6201601"/>
            <a:ext cx="239116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Algorithm 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30420" y="6808334"/>
            <a:ext cx="3403736" cy="213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499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Identify the subgraph (a set of vertices) affected by</a:t>
            </a:r>
          </a:p>
          <a:p>
            <a:pPr algn="l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2499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changes.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33330" y="6201601"/>
            <a:ext cx="239116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Algorithm 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47057" y="6808334"/>
            <a:ext cx="3403736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99"/>
              </a:lnSpc>
              <a:spcBef>
                <a:spcPct val="0"/>
              </a:spcBef>
            </a:pPr>
            <a:r>
              <a:rPr lang="en-US" sz="2499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Update this subgraph to create a new SSSP tree.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1925" y="6211126"/>
            <a:ext cx="57257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30420" y="6211126"/>
            <a:ext cx="57257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47057" y="6211126"/>
            <a:ext cx="57257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20806">
            <a:off x="16517169" y="-303749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3"/>
                </a:lnTo>
                <a:lnTo>
                  <a:pt x="0" y="669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-2630888">
            <a:off x="13877176" y="2228348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630888">
            <a:off x="-4120757" y="5099852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0314" y="4373927"/>
            <a:ext cx="2832739" cy="2832739"/>
          </a:xfrm>
          <a:custGeom>
            <a:avLst/>
            <a:gdLst/>
            <a:ahLst/>
            <a:cxnLst/>
            <a:rect r="r" b="b" t="t" l="l"/>
            <a:pathLst>
              <a:path h="2832739" w="2832739">
                <a:moveTo>
                  <a:pt x="0" y="0"/>
                </a:moveTo>
                <a:lnTo>
                  <a:pt x="2832740" y="0"/>
                </a:lnTo>
                <a:lnTo>
                  <a:pt x="2832740" y="2832740"/>
                </a:lnTo>
                <a:lnTo>
                  <a:pt x="0" y="2832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3075" y="4626688"/>
            <a:ext cx="2327218" cy="23272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62414" y="5224675"/>
            <a:ext cx="888540" cy="1131244"/>
          </a:xfrm>
          <a:custGeom>
            <a:avLst/>
            <a:gdLst/>
            <a:ahLst/>
            <a:cxnLst/>
            <a:rect r="r" b="b" t="t" l="l"/>
            <a:pathLst>
              <a:path h="1131244" w="888540">
                <a:moveTo>
                  <a:pt x="0" y="0"/>
                </a:moveTo>
                <a:lnTo>
                  <a:pt x="888540" y="0"/>
                </a:lnTo>
                <a:lnTo>
                  <a:pt x="888540" y="1131244"/>
                </a:lnTo>
                <a:lnTo>
                  <a:pt x="0" y="11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46341" y="3096257"/>
            <a:ext cx="7093565" cy="6162535"/>
          </a:xfrm>
          <a:custGeom>
            <a:avLst/>
            <a:gdLst/>
            <a:ahLst/>
            <a:cxnLst/>
            <a:rect r="r" b="b" t="t" l="l"/>
            <a:pathLst>
              <a:path h="6162535" w="7093565">
                <a:moveTo>
                  <a:pt x="0" y="0"/>
                </a:moveTo>
                <a:lnTo>
                  <a:pt x="7093565" y="0"/>
                </a:lnTo>
                <a:lnTo>
                  <a:pt x="7093565" y="6162535"/>
                </a:lnTo>
                <a:lnTo>
                  <a:pt x="0" y="61625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rnd">
            <a:gradFill>
              <a:gsLst>
                <a:gs pos="0">
                  <a:srgbClr val="B656A4">
                    <a:alpha val="100000"/>
                  </a:srgbClr>
                </a:gs>
                <a:gs pos="100000">
                  <a:srgbClr val="220546">
                    <a:alpha val="0"/>
                  </a:srgbClr>
                </a:gs>
              </a:gsLst>
              <a:lin ang="0"/>
            </a:gradFill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3818771" y="5315635"/>
            <a:ext cx="556630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DB6F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STATIC GRAPHS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18771" y="6129900"/>
            <a:ext cx="60094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DIJKSTRA ALGORITHM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20806">
            <a:off x="16517169" y="-303749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3"/>
                </a:lnTo>
                <a:lnTo>
                  <a:pt x="0" y="669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-2630888">
            <a:off x="13877176" y="2228348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630888">
            <a:off x="-4120757" y="5099852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373927"/>
            <a:ext cx="2832739" cy="2832739"/>
          </a:xfrm>
          <a:custGeom>
            <a:avLst/>
            <a:gdLst/>
            <a:ahLst/>
            <a:cxnLst/>
            <a:rect r="r" b="b" t="t" l="l"/>
            <a:pathLst>
              <a:path h="2832739" w="2832739">
                <a:moveTo>
                  <a:pt x="0" y="0"/>
                </a:moveTo>
                <a:lnTo>
                  <a:pt x="2832739" y="0"/>
                </a:lnTo>
                <a:lnTo>
                  <a:pt x="2832739" y="2832740"/>
                </a:lnTo>
                <a:lnTo>
                  <a:pt x="0" y="2832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1461" y="4626688"/>
            <a:ext cx="2327218" cy="23272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00799" y="5224675"/>
            <a:ext cx="888540" cy="1131244"/>
          </a:xfrm>
          <a:custGeom>
            <a:avLst/>
            <a:gdLst/>
            <a:ahLst/>
            <a:cxnLst/>
            <a:rect r="r" b="b" t="t" l="l"/>
            <a:pathLst>
              <a:path h="1131244" w="888540">
                <a:moveTo>
                  <a:pt x="0" y="0"/>
                </a:moveTo>
                <a:lnTo>
                  <a:pt x="888541" y="0"/>
                </a:lnTo>
                <a:lnTo>
                  <a:pt x="888541" y="1131244"/>
                </a:lnTo>
                <a:lnTo>
                  <a:pt x="0" y="11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28180" y="2661953"/>
            <a:ext cx="6600006" cy="6607713"/>
          </a:xfrm>
          <a:custGeom>
            <a:avLst/>
            <a:gdLst/>
            <a:ahLst/>
            <a:cxnLst/>
            <a:rect r="r" b="b" t="t" l="l"/>
            <a:pathLst>
              <a:path h="6607713" w="6600006">
                <a:moveTo>
                  <a:pt x="0" y="0"/>
                </a:moveTo>
                <a:lnTo>
                  <a:pt x="6600006" y="0"/>
                </a:lnTo>
                <a:lnTo>
                  <a:pt x="6600006" y="6607713"/>
                </a:lnTo>
                <a:lnTo>
                  <a:pt x="0" y="6607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56" r="0" b="0"/>
            </a:stretch>
          </a:blipFill>
          <a:ln w="38100" cap="rnd">
            <a:gradFill>
              <a:gsLst>
                <a:gs pos="0">
                  <a:srgbClr val="B656A4">
                    <a:alpha val="100000"/>
                  </a:srgbClr>
                </a:gs>
                <a:gs pos="100000">
                  <a:srgbClr val="220546">
                    <a:alpha val="0"/>
                  </a:srgbClr>
                </a:gs>
              </a:gsLst>
              <a:lin ang="0"/>
            </a:gradFill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4157156" y="5315635"/>
            <a:ext cx="556630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DB6F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ALGORITHM 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57156" y="6129900"/>
            <a:ext cx="60094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DETECTION ALGORITHM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20806">
            <a:off x="16517169" y="-303749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3"/>
                </a:lnTo>
                <a:lnTo>
                  <a:pt x="0" y="669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true" rot="-2630888">
            <a:off x="13877176" y="2228348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630888">
            <a:off x="-4120757" y="5099852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373927"/>
            <a:ext cx="2832739" cy="2832739"/>
          </a:xfrm>
          <a:custGeom>
            <a:avLst/>
            <a:gdLst/>
            <a:ahLst/>
            <a:cxnLst/>
            <a:rect r="r" b="b" t="t" l="l"/>
            <a:pathLst>
              <a:path h="2832739" w="2832739">
                <a:moveTo>
                  <a:pt x="0" y="0"/>
                </a:moveTo>
                <a:lnTo>
                  <a:pt x="2832739" y="0"/>
                </a:lnTo>
                <a:lnTo>
                  <a:pt x="2832739" y="2832740"/>
                </a:lnTo>
                <a:lnTo>
                  <a:pt x="0" y="2832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1461" y="4626688"/>
            <a:ext cx="2327218" cy="23272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000799" y="5224675"/>
            <a:ext cx="888540" cy="1131244"/>
          </a:xfrm>
          <a:custGeom>
            <a:avLst/>
            <a:gdLst/>
            <a:ahLst/>
            <a:cxnLst/>
            <a:rect r="r" b="b" t="t" l="l"/>
            <a:pathLst>
              <a:path h="1131244" w="888540">
                <a:moveTo>
                  <a:pt x="0" y="0"/>
                </a:moveTo>
                <a:lnTo>
                  <a:pt x="888541" y="0"/>
                </a:lnTo>
                <a:lnTo>
                  <a:pt x="888541" y="1131244"/>
                </a:lnTo>
                <a:lnTo>
                  <a:pt x="0" y="11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18739" y="2685737"/>
            <a:ext cx="6197233" cy="6572563"/>
          </a:xfrm>
          <a:custGeom>
            <a:avLst/>
            <a:gdLst/>
            <a:ahLst/>
            <a:cxnLst/>
            <a:rect r="r" b="b" t="t" l="l"/>
            <a:pathLst>
              <a:path h="6572563" w="6197233">
                <a:moveTo>
                  <a:pt x="0" y="0"/>
                </a:moveTo>
                <a:lnTo>
                  <a:pt x="6197233" y="0"/>
                </a:lnTo>
                <a:lnTo>
                  <a:pt x="6197233" y="6572563"/>
                </a:lnTo>
                <a:lnTo>
                  <a:pt x="0" y="65725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482"/>
            </a:stretch>
          </a:blipFill>
          <a:ln w="38100" cap="rnd">
            <a:gradFill>
              <a:gsLst>
                <a:gs pos="0">
                  <a:srgbClr val="B656A4">
                    <a:alpha val="100000"/>
                  </a:srgbClr>
                </a:gs>
                <a:gs pos="100000">
                  <a:srgbClr val="220546">
                    <a:alpha val="0"/>
                  </a:srgbClr>
                </a:gs>
              </a:gsLst>
              <a:lin ang="0"/>
            </a:gradFill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4157156" y="5315635"/>
            <a:ext cx="556630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DB6F5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ALGORITHM 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57156" y="6129900"/>
            <a:ext cx="60094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UPDATION ALGORITHM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630888">
            <a:off x="-3476054" y="-709896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771123">
            <a:off x="10674768" y="3223667"/>
            <a:ext cx="11559288" cy="1155928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20546">
                      <a:alpha val="100000"/>
                    </a:srgbClr>
                  </a:gs>
                  <a:gs pos="100000">
                    <a:srgbClr val="B656A4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103340" lIns="103340" bIns="103340" rIns="10334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13481" y="3462380"/>
            <a:ext cx="11081862" cy="110818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5500" t="0" r="-550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691632" y="3240531"/>
            <a:ext cx="3185392" cy="318539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0546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91632" y="3240531"/>
            <a:ext cx="3050186" cy="305018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4205" t="0" r="-14205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064748">
            <a:off x="-1214068" y="7469893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2"/>
                </a:lnTo>
                <a:lnTo>
                  <a:pt x="0" y="6693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2348249" y="3280487"/>
            <a:ext cx="6070117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PROPOSED 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29066" y="6631427"/>
            <a:ext cx="4479641" cy="82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0"/>
              </a:lnSpc>
            </a:pPr>
            <a:r>
              <a:rPr lang="en-US" sz="2000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MPI for distribution of subgraphs among the nodes.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48249" y="6616782"/>
            <a:ext cx="91521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spc="-140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29066" y="7833849"/>
            <a:ext cx="4479641" cy="82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0"/>
              </a:lnSpc>
            </a:pPr>
            <a:r>
              <a:rPr lang="en-US" sz="2000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OpenMp to divide the task inside of nodes.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48249" y="7819205"/>
            <a:ext cx="91521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spc="-140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29066" y="5424927"/>
            <a:ext cx="4479641" cy="82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0"/>
              </a:lnSpc>
            </a:pPr>
            <a:r>
              <a:rPr lang="en-US" sz="2000">
                <a:solidFill>
                  <a:srgbClr val="DBD3D3">
                    <a:alpha val="78824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Metis to divide the graph into subgraphs.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48249" y="5410283"/>
            <a:ext cx="91521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spc="-140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327151"/>
            <a:ext cx="16230600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Think of METIS like a city planner who divides a city (graph) into equal zones (partitions).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But YOU are the construction team — each team (MPI process) gets a zone and uses OpenMP to build roads (paths), repair traffic (edge updates), and optimize traffic flow (MOSP) inside the zone.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546">
                <a:alpha val="100000"/>
              </a:srgbClr>
            </a:gs>
            <a:gs pos="100000">
              <a:srgbClr val="39054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0831" y="-932258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3"/>
                </a:lnTo>
                <a:lnTo>
                  <a:pt x="0" y="669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083095" y="8259834"/>
            <a:ext cx="3541662" cy="6693863"/>
          </a:xfrm>
          <a:custGeom>
            <a:avLst/>
            <a:gdLst/>
            <a:ahLst/>
            <a:cxnLst/>
            <a:rect r="r" b="b" t="t" l="l"/>
            <a:pathLst>
              <a:path h="6693863" w="3541662">
                <a:moveTo>
                  <a:pt x="0" y="0"/>
                </a:moveTo>
                <a:lnTo>
                  <a:pt x="3541662" y="0"/>
                </a:lnTo>
                <a:lnTo>
                  <a:pt x="3541662" y="6693863"/>
                </a:lnTo>
                <a:lnTo>
                  <a:pt x="0" y="669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630888">
            <a:off x="6716693" y="-1004393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2630888">
            <a:off x="-2786658" y="5636329"/>
            <a:ext cx="7630716" cy="7474922"/>
          </a:xfrm>
          <a:custGeom>
            <a:avLst/>
            <a:gdLst/>
            <a:ahLst/>
            <a:cxnLst/>
            <a:rect r="r" b="b" t="t" l="l"/>
            <a:pathLst>
              <a:path h="7474922" w="7630716">
                <a:moveTo>
                  <a:pt x="0" y="7474922"/>
                </a:moveTo>
                <a:lnTo>
                  <a:pt x="7630716" y="7474922"/>
                </a:lnTo>
                <a:lnTo>
                  <a:pt x="7630716" y="0"/>
                </a:lnTo>
                <a:lnTo>
                  <a:pt x="0" y="0"/>
                </a:lnTo>
                <a:lnTo>
                  <a:pt x="0" y="7474922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3728" y="-47625"/>
            <a:ext cx="18321728" cy="2029797"/>
            <a:chOff x="0" y="0"/>
            <a:chExt cx="4825476" cy="534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25476" cy="534597"/>
            </a:xfrm>
            <a:custGeom>
              <a:avLst/>
              <a:gdLst/>
              <a:ahLst/>
              <a:cxnLst/>
              <a:rect r="r" b="b" t="t" l="l"/>
              <a:pathLst>
                <a:path h="534597" w="4825476">
                  <a:moveTo>
                    <a:pt x="0" y="0"/>
                  </a:moveTo>
                  <a:lnTo>
                    <a:pt x="4825476" y="0"/>
                  </a:lnTo>
                  <a:lnTo>
                    <a:pt x="4825476" y="534597"/>
                  </a:lnTo>
                  <a:lnTo>
                    <a:pt x="0" y="534597"/>
                  </a:lnTo>
                  <a:close/>
                </a:path>
              </a:pathLst>
            </a:custGeom>
            <a:gradFill rotWithShape="true">
              <a:gsLst>
                <a:gs pos="0">
                  <a:srgbClr val="09085B">
                    <a:alpha val="100000"/>
                  </a:srgbClr>
                </a:gs>
                <a:gs pos="100000">
                  <a:srgbClr val="560E69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25476" cy="57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71527" y="7253103"/>
            <a:ext cx="2005197" cy="200519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20546">
                      <a:alpha val="100000"/>
                    </a:srgbClr>
                  </a:gs>
                  <a:gs pos="100000">
                    <a:srgbClr val="B656A4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15363" lIns="15363" bIns="15363" rIns="15363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611200" y="7392777"/>
            <a:ext cx="1725849" cy="172584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76959" y="3069251"/>
            <a:ext cx="3795769" cy="379576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20546">
                      <a:alpha val="100000"/>
                    </a:srgbClr>
                  </a:gs>
                  <a:gs pos="100000">
                    <a:srgbClr val="B656A4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0920" lIns="30920" bIns="30920" rIns="3092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38073" y="3230364"/>
            <a:ext cx="3473542" cy="34735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282" t="0" r="-25282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1362342" y="2780693"/>
            <a:ext cx="2211820" cy="2211820"/>
          </a:xfrm>
          <a:custGeom>
            <a:avLst/>
            <a:gdLst/>
            <a:ahLst/>
            <a:cxnLst/>
            <a:rect r="r" b="b" t="t" l="l"/>
            <a:pathLst>
              <a:path h="2211820" w="2211820">
                <a:moveTo>
                  <a:pt x="0" y="0"/>
                </a:moveTo>
                <a:lnTo>
                  <a:pt x="2211820" y="0"/>
                </a:lnTo>
                <a:lnTo>
                  <a:pt x="2211820" y="2211820"/>
                </a:lnTo>
                <a:lnTo>
                  <a:pt x="0" y="22118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657958" y="3069251"/>
            <a:ext cx="1306325" cy="130632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35042" lIns="35042" bIns="35042" rIns="35042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971039" y="3366307"/>
            <a:ext cx="680162" cy="712212"/>
          </a:xfrm>
          <a:custGeom>
            <a:avLst/>
            <a:gdLst/>
            <a:ahLst/>
            <a:cxnLst/>
            <a:rect r="r" b="b" t="t" l="l"/>
            <a:pathLst>
              <a:path h="712212" w="680162">
                <a:moveTo>
                  <a:pt x="0" y="0"/>
                </a:moveTo>
                <a:lnTo>
                  <a:pt x="680162" y="0"/>
                </a:lnTo>
                <a:lnTo>
                  <a:pt x="680162" y="712212"/>
                </a:lnTo>
                <a:lnTo>
                  <a:pt x="0" y="7122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256070" y="2953318"/>
            <a:ext cx="8062584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 IN-DEPTH ANALYSIS OF OUR ALGORITHM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79949" y="5159788"/>
            <a:ext cx="53571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79949" y="6024009"/>
            <a:ext cx="53571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81800" y="5150263"/>
            <a:ext cx="466641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PREPROCESSING &amp; PARTITIONING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81800" y="6005120"/>
            <a:ext cx="3554254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PARALLEL INITIALIZATION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81800" y="6879989"/>
            <a:ext cx="512099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OBJECTIVE-WISE DISTANCE UPDATES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79949" y="6889514"/>
            <a:ext cx="53571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85371" y="7745494"/>
            <a:ext cx="3550682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B</a:t>
            </a: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UILD COMBINED GRAPH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79949" y="7755019"/>
            <a:ext cx="53571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981800" y="8610999"/>
            <a:ext cx="386869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FINAL PATH COMPUTATION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79949" y="8620524"/>
            <a:ext cx="53571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spc="-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DAGky07wZX0</dc:identifier>
  <dcterms:modified xsi:type="dcterms:W3CDTF">2011-08-01T06:04:30Z</dcterms:modified>
  <cp:revision>1</cp:revision>
  <dc:title>Artificial</dc:title>
</cp:coreProperties>
</file>